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61" r:id="rId4"/>
  </p:sldMasterIdLst>
  <p:notesMasterIdLst>
    <p:notesMasterId r:id="rId6"/>
  </p:notesMasterIdLst>
  <p:handoutMasterIdLst>
    <p:handoutMasterId r:id="rId7"/>
  </p:handoutMasterIdLst>
  <p:sldIdLst>
    <p:sldId id="788" r:id="rId5"/>
  </p:sldIdLst>
  <p:sldSz cx="9144000" cy="6858000" type="screen4x3"/>
  <p:notesSz cx="6797675" cy="9928225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8">
          <p15:clr>
            <a:srgbClr val="A4A3A4"/>
          </p15:clr>
        </p15:guide>
        <p15:guide id="2" pos="288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  <p15:guide id="3" orient="horz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7474"/>
    <a:srgbClr val="DCE6F0"/>
    <a:srgbClr val="0B38B5"/>
    <a:srgbClr val="EC6614"/>
    <a:srgbClr val="DCE6F1"/>
    <a:srgbClr val="EAD8E8"/>
    <a:srgbClr val="DA9694"/>
    <a:srgbClr val="C5D2E0"/>
    <a:srgbClr val="002147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1" autoAdjust="0"/>
    <p:restoredTop sz="97486" autoAdjust="0"/>
  </p:normalViewPr>
  <p:slideViewPr>
    <p:cSldViewPr snapToGrid="0">
      <p:cViewPr varScale="1">
        <p:scale>
          <a:sx n="128" d="100"/>
          <a:sy n="128" d="100"/>
        </p:scale>
        <p:origin x="1236" y="120"/>
      </p:cViewPr>
      <p:guideLst>
        <p:guide orient="horz" pos="1158"/>
        <p:guide pos="28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-3206" y="-62"/>
      </p:cViewPr>
      <p:guideLst>
        <p:guide orient="horz" pos="3127"/>
        <p:guide pos="2141"/>
        <p:guide orient="horz"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Mccullagh" userId="386023c6-630f-47b0-9e0c-b71ab5feb202" providerId="ADAL" clId="{24C3089E-7CDE-4697-A25D-931A0B4B3EEC}"/>
    <pc:docChg chg="modSld">
      <pc:chgData name="James Mccullagh" userId="386023c6-630f-47b0-9e0c-b71ab5feb202" providerId="ADAL" clId="{24C3089E-7CDE-4697-A25D-931A0B4B3EEC}" dt="2022-12-06T17:15:10.811" v="196" actId="20577"/>
      <pc:docMkLst>
        <pc:docMk/>
      </pc:docMkLst>
      <pc:sldChg chg="modSp">
        <pc:chgData name="James Mccullagh" userId="386023c6-630f-47b0-9e0c-b71ab5feb202" providerId="ADAL" clId="{24C3089E-7CDE-4697-A25D-931A0B4B3EEC}" dt="2022-12-06T17:15:10.811" v="196" actId="20577"/>
        <pc:sldMkLst>
          <pc:docMk/>
          <pc:sldMk cId="1396736339" sldId="788"/>
        </pc:sldMkLst>
        <pc:spChg chg="mod">
          <ac:chgData name="James Mccullagh" userId="386023c6-630f-47b0-9e0c-b71ab5feb202" providerId="ADAL" clId="{24C3089E-7CDE-4697-A25D-931A0B4B3EEC}" dt="2022-12-06T17:15:10.811" v="196" actId="20577"/>
          <ac:spMkLst>
            <pc:docMk/>
            <pc:sldMk cId="1396736339" sldId="788"/>
            <ac:spMk id="5" creationId="{729391D6-9F73-464D-926B-4B502F26C3A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42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42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EE94F964-0D56-4712-8361-3A01A9BCC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73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8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42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42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29345743-3FDA-4E39-8E3D-30B0EAD24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227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ox_brand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7725" y="54133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2141538"/>
            <a:ext cx="5399088" cy="1366837"/>
          </a:xfrm>
        </p:spPr>
        <p:txBody>
          <a:bodyPr/>
          <a:lstStyle>
            <a:lvl1pPr>
              <a:lnSpc>
                <a:spcPts val="3500"/>
              </a:lnSpc>
              <a:defRPr sz="2400">
                <a:solidFill>
                  <a:srgbClr val="C5D2E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/>
              <a:t>MSc</a:t>
            </a:r>
            <a:r>
              <a:rPr lang="en-US" dirty="0"/>
              <a:t> in Radiation Biology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2813" y="3970338"/>
            <a:ext cx="5399087" cy="1752600"/>
          </a:xfrm>
        </p:spPr>
        <p:txBody>
          <a:bodyPr/>
          <a:lstStyle>
            <a:lvl1pPr marL="0" indent="0">
              <a:lnSpc>
                <a:spcPts val="1800"/>
              </a:lnSpc>
              <a:buFont typeface="Wingdings" pitchFamily="2" charset="2"/>
              <a:buNone/>
              <a:defRPr sz="1400">
                <a:solidFill>
                  <a:srgbClr val="C5D2E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Dr Sarah Norman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7F4A630-50BB-4538-9DB5-F368CE0BC10F}" type="datetime4">
              <a:rPr lang="en-US">
                <a:solidFill>
                  <a:srgbClr val="FFFFFF"/>
                </a:solidFill>
                <a:ea typeface="ＭＳ Ｐゴシック"/>
              </a:rPr>
              <a:pPr>
                <a:defRPr/>
              </a:pPr>
              <a:t>December 6, 2022</a:t>
            </a:fld>
            <a:endParaRPr lang="en-US">
              <a:solidFill>
                <a:srgbClr val="FFFFFF"/>
              </a:solidFill>
              <a:ea typeface="ＭＳ Ｐゴシック"/>
            </a:endParaRPr>
          </a:p>
        </p:txBody>
      </p:sp>
      <p:sp>
        <p:nvSpPr>
          <p:cNvPr id="6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7556500" y="6261100"/>
            <a:ext cx="1366838" cy="2524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ea typeface="ＭＳ Ｐゴシック"/>
              </a:rPr>
              <a:t>Page </a:t>
            </a:r>
            <a:fld id="{132DC53F-0FE9-43BE-A2C2-A60AC61F549C}" type="slidenum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6096000" y="6096000"/>
            <a:ext cx="1295400" cy="539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96854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556500" y="6102350"/>
            <a:ext cx="1366838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0B76C-53C6-41F6-814B-B1CBD0C1BF6E}" type="datetime4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December 6, 2022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0" y="6096000"/>
            <a:ext cx="1295400" cy="539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56500" y="6261100"/>
            <a:ext cx="1366838" cy="2524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ea typeface="ＭＳ Ｐゴシック"/>
              </a:rPr>
              <a:t>Page </a:t>
            </a:r>
            <a:fld id="{E6272D00-57C4-4130-8D06-4E1DCB44A94C}" type="slidenum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178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87338"/>
            <a:ext cx="1943100" cy="5338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7338"/>
            <a:ext cx="5676900" cy="5338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556500" y="6102350"/>
            <a:ext cx="1366838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4B721-C9D7-4F4B-8E9D-FF7D34D193A0}" type="datetime4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December 6, 2022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0" y="6096000"/>
            <a:ext cx="1295400" cy="539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56500" y="6261100"/>
            <a:ext cx="1366838" cy="2524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ea typeface="ＭＳ Ｐゴシック"/>
              </a:rPr>
              <a:t>Page </a:t>
            </a:r>
            <a:fld id="{21C52693-E669-4DDB-BA87-3BA2704166E5}" type="slidenum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0094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9"/>
          <p:cNvSpPr txBox="1">
            <a:spLocks/>
          </p:cNvSpPr>
          <p:nvPr userDrawn="1"/>
        </p:nvSpPr>
        <p:spPr bwMode="auto">
          <a:xfrm>
            <a:off x="0" y="6282047"/>
            <a:ext cx="9144000" cy="57595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2pPr>
            <a:lvl3pPr algn="l" rtl="0" eaLnBrk="0" fontAlgn="base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3pPr>
            <a:lvl4pPr algn="l" rtl="0" eaLnBrk="0" fontAlgn="base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4pPr>
            <a:lvl5pPr algn="l" rtl="0" eaLnBrk="0" fontAlgn="base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5pPr>
            <a:lvl6pPr marL="457200" algn="l" rtl="0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6pPr>
            <a:lvl7pPr marL="914400" algn="l" rtl="0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7pPr>
            <a:lvl8pPr marL="1371600" algn="l" rtl="0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8pPr>
            <a:lvl9pPr marL="1828800" algn="l" rtl="0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9pPr>
          </a:lstStyle>
          <a:p>
            <a:endParaRPr lang="en-GB" kern="0" dirty="0">
              <a:solidFill>
                <a:srgbClr val="FFFFFF"/>
              </a:solidFill>
            </a:endParaRPr>
          </a:p>
        </p:txBody>
      </p:sp>
      <p:pic>
        <p:nvPicPr>
          <p:cNvPr id="4" name="Picture 7" descr="2274_ox_brand_blue_rev_rect.bmp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850" y="6388924"/>
            <a:ext cx="1238250" cy="388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1367435"/>
            <a:ext cx="8772525" cy="4699000"/>
          </a:xfrm>
        </p:spPr>
        <p:txBody>
          <a:bodyPr/>
          <a:lstStyle>
            <a:lvl1pPr>
              <a:defRPr sz="2000">
                <a:solidFill>
                  <a:srgbClr val="002147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600">
                <a:solidFill>
                  <a:srgbClr val="002147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600">
                <a:solidFill>
                  <a:srgbClr val="002147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600">
                <a:solidFill>
                  <a:srgbClr val="002147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600">
                <a:solidFill>
                  <a:srgbClr val="002147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92530"/>
          </a:xfrm>
          <a:solidFill>
            <a:schemeClr val="accent2">
              <a:lumMod val="50000"/>
            </a:schemeClr>
          </a:solidFill>
        </p:spPr>
        <p:txBody>
          <a:bodyPr anchor="ctr"/>
          <a:lstStyle>
            <a:lvl1pPr algn="ctr">
              <a:defRPr sz="2800">
                <a:solidFill>
                  <a:schemeClr val="bg1"/>
                </a:solidFill>
                <a:latin typeface="Calibri" panose="020F0502020204030204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9059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6636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113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113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7556500" y="6102350"/>
            <a:ext cx="1366838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6D721-5BCF-433E-B68C-5CE986F5A468}" type="datetime4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December 6, 2022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0" y="6096000"/>
            <a:ext cx="1295400" cy="539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56500" y="6261100"/>
            <a:ext cx="1366838" cy="2524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ea typeface="ＭＳ Ｐゴシック"/>
              </a:rPr>
              <a:t>Page </a:t>
            </a:r>
            <a:fld id="{68242800-C59C-4576-BA42-41035802F644}" type="slidenum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5048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556500" y="6102350"/>
            <a:ext cx="1366838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72CB4-BF77-449C-AC8A-AC8A1A9EF6F9}" type="datetime4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December 6, 2022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0" y="6096000"/>
            <a:ext cx="1295400" cy="539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56500" y="6261100"/>
            <a:ext cx="1366838" cy="2524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ea typeface="ＭＳ Ｐゴシック"/>
              </a:rPr>
              <a:t>Page </a:t>
            </a:r>
            <a:fld id="{EFF8CB50-97AA-4DD8-ACDC-F154A7D4AF50}" type="slidenum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33925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556500" y="6102350"/>
            <a:ext cx="1366838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EEF6B-2309-4049-BD10-A7F141BEA765}" type="datetime4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December 6, 2022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0" y="6096000"/>
            <a:ext cx="1295400" cy="539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56500" y="6261100"/>
            <a:ext cx="1366838" cy="2524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ea typeface="ＭＳ Ｐゴシック"/>
              </a:rPr>
              <a:t>Page </a:t>
            </a:r>
            <a:fld id="{137A3064-50D6-47B1-A95B-D04F3F1F3070}" type="slidenum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7544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556500" y="6102350"/>
            <a:ext cx="1366838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28890-3F09-43BB-BC58-503EB83C5F1E}" type="datetime4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December 6, 2022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0" y="6096000"/>
            <a:ext cx="1295400" cy="539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56500" y="6261100"/>
            <a:ext cx="1366838" cy="2524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ea typeface="ＭＳ Ｐゴシック"/>
              </a:rPr>
              <a:t>Page </a:t>
            </a:r>
            <a:fld id="{7AE8DE07-51F9-49FD-9E02-5ED0E1F04227}" type="slidenum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2471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7556500" y="6102350"/>
            <a:ext cx="1366838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8F493-D34F-4AFE-B158-33807DE719DA}" type="datetime4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December 6, 2022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0" y="6096000"/>
            <a:ext cx="1295400" cy="539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56500" y="6261100"/>
            <a:ext cx="1366838" cy="2524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ea typeface="ＭＳ Ｐゴシック"/>
              </a:rPr>
              <a:t>Page </a:t>
            </a:r>
            <a:fld id="{6470798C-53D6-4189-9101-4E55286BE998}" type="slidenum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82148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7556500" y="6102350"/>
            <a:ext cx="1366838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EC9ED-A1F1-4D4E-903A-AF77DBBC2DCE}" type="datetime4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December 6, 2022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0" y="6096000"/>
            <a:ext cx="1295400" cy="5397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56500" y="6261100"/>
            <a:ext cx="1366838" cy="2524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ea typeface="ＭＳ Ｐゴシック"/>
              </a:rPr>
              <a:t>Page </a:t>
            </a:r>
            <a:fld id="{E6B1BEFC-04F4-4340-AA99-53FBF12BE878}" type="slidenum">
              <a:rPr lang="en-US">
                <a:solidFill>
                  <a:srgbClr val="000000"/>
                </a:solidFill>
                <a:ea typeface="ＭＳ Ｐゴシック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17700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D2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3503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7650" y="1114425"/>
            <a:ext cx="866775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8" name="Rectangle 2"/>
          <p:cNvSpPr txBox="1">
            <a:spLocks noChangeArrowheads="1"/>
          </p:cNvSpPr>
          <p:nvPr userDrawn="1"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216000" tIns="36000" rIns="108000" bIns="3600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002147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algn="l" rtl="0" eaLnBrk="0" fontAlgn="base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2pPr>
            <a:lvl3pPr algn="l" rtl="0" eaLnBrk="0" fontAlgn="base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3pPr>
            <a:lvl4pPr algn="l" rtl="0" eaLnBrk="0" fontAlgn="base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4pPr>
            <a:lvl5pPr algn="l" rtl="0" eaLnBrk="0" fontAlgn="base" hangingPunct="0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5pPr>
            <a:lvl6pPr marL="457200" algn="l" rtl="0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6pPr>
            <a:lvl7pPr marL="914400" algn="l" rtl="0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7pPr>
            <a:lvl8pPr marL="1371600" algn="l" rtl="0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8pPr>
            <a:lvl9pPr marL="1828800" algn="l" rtl="0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02147"/>
                </a:solidFill>
                <a:latin typeface="FoundrySterling-Book" pitchFamily="2" charset="0"/>
                <a:ea typeface="ＭＳ Ｐゴシック" pitchFamily="1" charset="-128"/>
              </a:defRPr>
            </a:lvl9pPr>
          </a:lstStyle>
          <a:p>
            <a:pPr algn="l">
              <a:lnSpc>
                <a:spcPct val="100000"/>
              </a:lnSpc>
            </a:pPr>
            <a:endParaRPr lang="en-US" altLang="en-US" sz="1100" kern="0" dirty="0"/>
          </a:p>
        </p:txBody>
      </p:sp>
    </p:spTree>
    <p:extLst>
      <p:ext uri="{BB962C8B-B14F-4D97-AF65-F5344CB8AC3E}">
        <p14:creationId xmlns:p14="http://schemas.microsoft.com/office/powerpoint/2010/main" val="420037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ftr="0" dt="0"/>
  <p:txStyles>
    <p:titleStyle>
      <a:lvl1pPr algn="ctr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2800">
          <a:solidFill>
            <a:srgbClr val="002147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FoundrySterling-Book" pitchFamily="2" charset="0"/>
          <a:ea typeface="ＭＳ Ｐゴシック" pitchFamily="1" charset="-128"/>
        </a:defRPr>
      </a:lvl2pPr>
      <a:lvl3pPr algn="l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FoundrySterling-Book" pitchFamily="2" charset="0"/>
          <a:ea typeface="ＭＳ Ｐゴシック" pitchFamily="1" charset="-128"/>
        </a:defRPr>
      </a:lvl3pPr>
      <a:lvl4pPr algn="l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FoundrySterling-Book" pitchFamily="2" charset="0"/>
          <a:ea typeface="ＭＳ Ｐゴシック" pitchFamily="1" charset="-128"/>
        </a:defRPr>
      </a:lvl4pPr>
      <a:lvl5pPr algn="l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FoundrySterling-Book" pitchFamily="2" charset="0"/>
          <a:ea typeface="ＭＳ Ｐゴシック" pitchFamily="1" charset="-128"/>
        </a:defRPr>
      </a:lvl5pPr>
      <a:lvl6pPr marL="457200" algn="l" rtl="0" fontAlgn="base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FoundrySterling-Book" pitchFamily="2" charset="0"/>
          <a:ea typeface="ＭＳ Ｐゴシック" pitchFamily="1" charset="-128"/>
        </a:defRPr>
      </a:lvl6pPr>
      <a:lvl7pPr marL="914400" algn="l" rtl="0" fontAlgn="base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FoundrySterling-Book" pitchFamily="2" charset="0"/>
          <a:ea typeface="ＭＳ Ｐゴシック" pitchFamily="1" charset="-128"/>
        </a:defRPr>
      </a:lvl7pPr>
      <a:lvl8pPr marL="1371600" algn="l" rtl="0" fontAlgn="base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FoundrySterling-Book" pitchFamily="2" charset="0"/>
          <a:ea typeface="ＭＳ Ｐゴシック" pitchFamily="1" charset="-128"/>
        </a:defRPr>
      </a:lvl8pPr>
      <a:lvl9pPr marL="1828800" algn="l" rtl="0" fontAlgn="base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FoundrySterling-Book" pitchFamily="2" charset="0"/>
          <a:ea typeface="ＭＳ Ｐゴシック" pitchFamily="1" charset="-128"/>
        </a:defRPr>
      </a:lvl9pPr>
    </p:titleStyle>
    <p:bodyStyle>
      <a:lvl1pPr marL="282575" indent="-2825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002147"/>
        </a:buClr>
        <a:buSzPct val="80000"/>
        <a:buFont typeface="Wingdings" pitchFamily="2" charset="2"/>
        <a:buChar char="§"/>
        <a:defRPr sz="2100">
          <a:solidFill>
            <a:srgbClr val="002147"/>
          </a:solidFill>
          <a:latin typeface="Calibri" panose="020F0502020204030204" pitchFamily="34" charset="0"/>
          <a:ea typeface="+mn-ea"/>
          <a:cs typeface="+mn-cs"/>
        </a:defRPr>
      </a:lvl1pPr>
      <a:lvl2pPr marL="763588" indent="-188913" algn="l" rtl="0" eaLnBrk="0" fontAlgn="base" hangingPunct="0">
        <a:spcBef>
          <a:spcPct val="20000"/>
        </a:spcBef>
        <a:spcAft>
          <a:spcPct val="0"/>
        </a:spcAft>
        <a:buClr>
          <a:srgbClr val="002147"/>
        </a:buClr>
        <a:buSzPct val="80000"/>
        <a:buFont typeface="Wingdings" pitchFamily="2" charset="2"/>
        <a:buChar char="§"/>
        <a:defRPr>
          <a:solidFill>
            <a:srgbClr val="002147"/>
          </a:solidFill>
          <a:latin typeface="Calibri" panose="020F0502020204030204" pitchFamily="34" charset="0"/>
          <a:ea typeface="+mn-ea"/>
        </a:defRPr>
      </a:lvl2pPr>
      <a:lvl3pPr marL="1141413" indent="-187325" algn="l" rtl="0" eaLnBrk="0" fontAlgn="base" hangingPunct="0">
        <a:spcBef>
          <a:spcPct val="20000"/>
        </a:spcBef>
        <a:spcAft>
          <a:spcPct val="0"/>
        </a:spcAft>
        <a:buClr>
          <a:srgbClr val="002147"/>
        </a:buClr>
        <a:buSzPct val="80000"/>
        <a:buFont typeface="Wingdings" pitchFamily="2" charset="2"/>
        <a:buChar char="§"/>
        <a:defRPr>
          <a:solidFill>
            <a:srgbClr val="002147"/>
          </a:solidFill>
          <a:latin typeface="Calibri" panose="020F0502020204030204" pitchFamily="34" charset="0"/>
          <a:ea typeface="+mn-ea"/>
        </a:defRPr>
      </a:lvl3pPr>
      <a:lvl4pPr marL="1519238" indent="-187325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147"/>
          </a:solidFill>
          <a:latin typeface="Calibri" panose="020F0502020204030204" pitchFamily="34" charset="0"/>
          <a:ea typeface="+mn-ea"/>
        </a:defRPr>
      </a:lvl4pPr>
      <a:lvl5pPr marL="1898650" indent="-1889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002147"/>
          </a:solidFill>
          <a:latin typeface="Calibri" panose="020F0502020204030204" pitchFamily="34" charset="0"/>
          <a:ea typeface="+mn-ea"/>
        </a:defRPr>
      </a:lvl5pPr>
      <a:lvl6pPr marL="2355850" indent="-18891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2147"/>
          </a:solidFill>
          <a:latin typeface="+mn-lt"/>
          <a:ea typeface="+mn-ea"/>
        </a:defRPr>
      </a:lvl6pPr>
      <a:lvl7pPr marL="2813050" indent="-18891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2147"/>
          </a:solidFill>
          <a:latin typeface="+mn-lt"/>
          <a:ea typeface="+mn-ea"/>
        </a:defRPr>
      </a:lvl7pPr>
      <a:lvl8pPr marL="3270250" indent="-18891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2147"/>
          </a:solidFill>
          <a:latin typeface="+mn-lt"/>
          <a:ea typeface="+mn-ea"/>
        </a:defRPr>
      </a:lvl8pPr>
      <a:lvl9pPr marL="3727450" indent="-18891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2147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x.cloud.panopto.eu/Panopto/Pages/Viewer.aspx?id=bfd3b120-7086-432a-8641-ac3800f91b0d" TargetMode="External"/><Relationship Id="rId2" Type="http://schemas.openxmlformats.org/officeDocument/2006/relationships/hyperlink" Target="https://ox.cloud.panopto.eu/Panopto/Pages/Viewer.aspx?id=87651c92-fc19-4e7a-b420-ac3300e51d1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C1C66E-BECC-42A5-BC8A-65C0269D919C}"/>
              </a:ext>
            </a:extLst>
          </p:cNvPr>
          <p:cNvSpPr/>
          <p:nvPr/>
        </p:nvSpPr>
        <p:spPr bwMode="auto">
          <a:xfrm>
            <a:off x="0" y="6100996"/>
            <a:ext cx="9144000" cy="75700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1" charset="-12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9391D6-9F73-464D-926B-4B502F26C3A6}"/>
              </a:ext>
            </a:extLst>
          </p:cNvPr>
          <p:cNvSpPr/>
          <p:nvPr/>
        </p:nvSpPr>
        <p:spPr>
          <a:xfrm>
            <a:off x="1150495" y="1265718"/>
            <a:ext cx="70940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/>
              <a:t>Video Lecture 1: Data Processing and Statistical Analysis </a:t>
            </a:r>
            <a:r>
              <a:rPr lang="en-GB" sz="1800" dirty="0">
                <a:hlinkClick r:id="rId2"/>
              </a:rPr>
              <a:t>https://ox.cloud.panopto.eu/Panopto/Pages/Viewer.aspx?id=87651c92-fc19-4e7a-b420-ac3300e51d19</a:t>
            </a:r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r>
              <a:rPr lang="en-GB" sz="1800" dirty="0"/>
              <a:t>Video Lecture 2: Functional Interpretation of Metabolomics Data</a:t>
            </a:r>
          </a:p>
          <a:p>
            <a:r>
              <a:rPr lang="en-GB" sz="1800" dirty="0">
                <a:hlinkClick r:id="rId3"/>
              </a:rPr>
              <a:t>https://ox.cloud.panopto.eu/Panopto/Pages/Viewer.aspx?id=bfd3b120-7086-432a-8641-ac3800f91b0d</a:t>
            </a:r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3967363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8.0&quot;&gt;&lt;object type=&quot;1&quot; unique_id=&quot;10001&quot;&gt;&lt;object type=&quot;2&quot; unique_id=&quot;121792&quot;&gt;&lt;object type=&quot;3&quot; unique_id=&quot;121793&quot;&gt;&lt;property id=&quot;20148&quot; value=&quot;5&quot;/&gt;&lt;property id=&quot;20300&quot; value=&quot;Slide 1 - &amp;quot;Ion Chromatography - Mass Spectrometry for metabolomics:  Using Ion-Chromatography Coupled to Mass Spectrometry for&quot;/&gt;&lt;property id=&quot;20307&quot; value=&quot;256&quot;/&gt;&lt;/object&gt;&lt;object type=&quot;3&quot; unique_id=&quot;162335&quot;&gt;&lt;property id=&quot;20148&quot; value=&quot;5&quot;/&gt;&lt;property id=&quot;20300&quot; value=&quot;Slide 2 - &amp;quot;Mass Spectrometry Research Facility,  Department of Chemistry&amp;quot;&quot;/&gt;&lt;property id=&quot;20307&quot; value=&quot;288&quot;/&gt;&lt;/object&gt;&lt;object type=&quot;3&quot; unique_id=&quot;162336&quot;&gt;&lt;property id=&quot;20148&quot; value=&quot;5&quot;/&gt;&lt;property id=&quot;20300&quot; value=&quot;Slide 3 - &amp;quot;History of interest in IDH&amp;quot;&quot;/&gt;&lt;property id=&quot;20307&quot; value=&quot;291&quot;/&gt;&lt;/object&gt;&lt;object type=&quot;3&quot; unique_id=&quot;162337&quot;&gt;&lt;property id=&quot;20148&quot; value=&quot;5&quot;/&gt;&lt;property id=&quot;20300&quot; value=&quot;Slide 4 - &amp;quot;The function of IDH un the TCA cycle&amp;quot;&quot;/&gt;&lt;property id=&quot;20307&quot; value=&quot;289&quot;/&gt;&lt;/object&gt;&lt;object type=&quot;3&quot; unique_id=&quot;162338&quot;&gt;&lt;property id=&quot;20148&quot; value=&quot;5&quot;/&gt;&lt;property id=&quot;20300&quot; value=&quot;Slide 5 - &amp;quot;IDH mutation leads to change of function&amp;quot;&quot;/&gt;&lt;property id=&quot;20307&quot; value=&quot;299&quot;/&gt;&lt;/object&gt;&lt;object type=&quot;3&quot; unique_id=&quot;162340&quot;&gt;&lt;property id=&quot;20148&quot; value=&quot;5&quot;/&gt;&lt;property id=&quot;20300&quot; value=&quot;Slide 6 - &amp;quot;Project aims&amp;quot;&quot;/&gt;&lt;property id=&quot;20307&quot; value=&quot;297&quot;/&gt;&lt;/object&gt;&lt;object type=&quot;3&quot; unique_id=&quot;162341&quot;&gt;&lt;property id=&quot;20148&quot; value=&quot;5&quot;/&gt;&lt;property id=&quot;20300&quot; value=&quot;Slide 7 - &amp;quot;Approach to metabolomics&amp;quot;&quot;/&gt;&lt;property id=&quot;20307&quot; value=&quot;295&quot;/&gt;&lt;/object&gt;&lt;object type=&quot;3&quot; unique_id=&quot;162342&quot;&gt;&lt;property id=&quot;20148&quot; value=&quot;5&quot;/&gt;&lt;property id=&quot;20300&quot; value=&quot;Slide 8 - &amp;quot;Chromatography for TCA cycle and glycolytic intermediates&amp;quot;&quot;/&gt;&lt;property id=&quot;20307&quot; value=&quot;298&quot;/&gt;&lt;/object&gt;&lt;object type=&quot;3&quot; unique_id=&quot;162343&quot;&gt;&lt;property id=&quot;20148&quot; value=&quot;5&quot;/&gt;&lt;property id=&quot;20300&quot; value=&quot;Slide 9&quot;/&gt;&lt;property id=&quot;20307&quot; value=&quot;296&quot;/&gt;&lt;/object&gt;&lt;object type=&quot;3&quot; unique_id=&quot;162344&quot;&gt;&lt;property id=&quot;20148&quot; value=&quot;5&quot;/&gt;&lt;property id=&quot;20300&quot; value=&quot;Slide 12 - &amp;quot;IC-MS Method Characteristics&amp;quot;&quot;/&gt;&lt;property id=&quot;20307&quot; value=&quot;292&quot;/&gt;&lt;/object&gt;&lt;object type=&quot;3&quot; unique_id=&quot;162345&quot;&gt;&lt;property id=&quot;20148&quot; value=&quot;5&quot;/&gt;&lt;property id=&quot;20300&quot; value=&quot;Slide 10 - &amp;quot;Differentiating structural isomers&amp;quot;&quot;/&gt;&lt;property id=&quot;20307&quot; value=&quot;293&quot;/&gt;&lt;/object&gt;&lt;object type=&quot;3&quot; unique_id=&quot;162347&quot;&gt;&lt;property id=&quot;20148&quot; value=&quot;5&quot;/&gt;&lt;property id=&quot;20300&quot; value=&quot;Slide 13 - &amp;quot;Over 120 compounds identified and quantified &amp;quot;&quot;/&gt;&lt;property id=&quot;20307&quot; value=&quot;304&quot;/&gt;&lt;/object&gt;&lt;object type=&quot;3&quot; unique_id=&quot;162348&quot;&gt;&lt;property id=&quot;20148&quot; value=&quot;5&quot;/&gt;&lt;property id=&quot;20300&quot; value=&quot;Slide 11 - &amp;quot;Principles of eluent generation and suppression&amp;quot;&quot;/&gt;&lt;property id=&quot;20307&quot; value=&quot;306&quot;/&gt;&lt;/object&gt;&lt;object type=&quot;3&quot; unique_id=&quot;162350&quot;&gt;&lt;property id=&quot;20148&quot; value=&quot;5&quot;/&gt;&lt;property id=&quot;20300&quot; value=&quot;Slide 14 - &amp;quot;IC-MS metabolomics workflow&amp;quot;&quot;/&gt;&lt;property id=&quot;20307&quot; value=&quot;301&quot;/&gt;&lt;/object&gt;&lt;object type=&quot;3&quot; unique_id=&quot;162351&quot;&gt;&lt;property id=&quot;20148&quot; value=&quot;5&quot;/&gt;&lt;property id=&quot;20300&quot; value=&quot;Slide 15 - &amp;quot;Cell studies&amp;quot;&quot;/&gt;&lt;property id=&quot;20307&quot; value=&quot;305&quot;/&gt;&lt;/object&gt;&lt;object type=&quot;3&quot; unique_id=&quot;162352&quot;&gt;&lt;property id=&quot;20148&quot; value=&quot;5&quot;/&gt;&lt;property id=&quot;20300&quot; value=&quot;Slide 17 - &amp;quot;TCA cycle metabolism in IDH1 &amp;amp; 2 mutants and wild type cells&amp;quot;&quot;/&gt;&lt;property id=&quot;20307&quot; value=&quot;303&quot;/&gt;&lt;/object&gt;&lt;object type=&quot;3&quot; unique_id=&quot;162353&quot;&gt;&lt;property id=&quot;20148&quot; value=&quot;5&quot;/&gt;&lt;property id=&quot;20300&quot; value=&quot;Slide 18 - &amp;quot;D &amp;amp; L forms of 2-HG&amp;quot;&quot;/&gt;&lt;property id=&quot;20307&quot; value=&quot;302&quot;/&gt;&lt;/object&gt;&lt;object type=&quot;3&quot; unique_id=&quot;165759&quot;&gt;&lt;property id=&quot;20148&quot; value=&quot;5&quot;/&gt;&lt;property id=&quot;20300&quot; value=&quot;Slide 16 - &amp;quot;2-hydroxyglutarate and 2-oxoglutarate levels&amp;quot;&quot;/&gt;&lt;property id=&quot;20307&quot; value=&quot;310&quot;/&gt;&lt;/object&gt;&lt;object type=&quot;3&quot; unique_id=&quot;165760&quot;&gt;&lt;property id=&quot;20148&quot; value=&quot;5&quot;/&gt;&lt;property id=&quot;20300&quot; value=&quot;Slide 19 - &amp;quot;2-HG in other cancer cell lines&amp;quot;&quot;/&gt;&lt;property id=&quot;20307&quot; value=&quot;309&quot;/&gt;&lt;/object&gt;&lt;object type=&quot;3&quot; unique_id=&quot;165761&quot;&gt;&lt;property id=&quot;20148&quot; value=&quot;5&quot;/&gt;&lt;property id=&quot;20300&quot; value=&quot;Slide 20 - &amp;quot;Summary and future work   1. IC-MS suitable for central metabolism study.  2. Retention time, reproducibility &amp;amp; no&quot;/&gt;&lt;property id=&quot;20307&quot; value=&quot;308&quot;/&gt;&lt;/object&gt;&lt;object type=&quot;3&quot; unique_id=&quot;165762&quot;&gt;&lt;property id=&quot;20148&quot; value=&quot;5&quot;/&gt;&lt;property id=&quot;20300&quot; value=&quot;Slide 21 - &amp;quot;Acknowledgements&amp;quot;&quot;/&gt;&lt;property id=&quot;20307&quot; value=&quot;307&quot;/&gt;&lt;/object&gt;&lt;/object&gt;&lt;object type=&quot;8&quot; unique_id=&quot;12184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FoundrySterling-Book"/>
        <a:ea typeface="ＭＳ Ｐゴシック"/>
        <a:cs typeface=""/>
      </a:majorFont>
      <a:minorFont>
        <a:latin typeface="FoundrySterling-Book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1" charset="-128"/>
          </a:defRPr>
        </a:defPPr>
      </a:lstStyle>
    </a:lnDef>
    <a:txDef>
      <a:spPr bwMode="auto">
        <a:solidFill>
          <a:schemeClr val="bg1"/>
        </a:solidFill>
        <a:ln>
          <a:noFill/>
        </a:ln>
        <a:extLst/>
      </a:spPr>
      <a:bodyPr vert="horz" wrap="square" lIns="216000" tIns="36000" rIns="108000" bIns="36000" numCol="1" anchor="t" anchorCtr="0" compatLnSpc="1">
        <a:prstTxWarp prst="textNoShape">
          <a:avLst/>
        </a:prstTxWarp>
      </a:bodyPr>
      <a:lstStyle>
        <a:defPPr algn="l">
          <a:lnSpc>
            <a:spcPct val="100000"/>
          </a:lnSpc>
          <a:defRPr sz="1100" kern="0" dirty="0" smtClean="0"/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E1AED9FED32345BF9917C6834EDBD7" ma:contentTypeVersion="14" ma:contentTypeDescription="Create a new document." ma:contentTypeScope="" ma:versionID="9d9e68bb61d4936193c3d3c99c0f2a5d">
  <xsd:schema xmlns:xsd="http://www.w3.org/2001/XMLSchema" xmlns:xs="http://www.w3.org/2001/XMLSchema" xmlns:p="http://schemas.microsoft.com/office/2006/metadata/properties" xmlns:ns3="2c022b92-18ce-4c36-9c5e-9abb5c8480ce" xmlns:ns4="e037409f-3c7a-4125-89f7-c002ec077902" targetNamespace="http://schemas.microsoft.com/office/2006/metadata/properties" ma:root="true" ma:fieldsID="167008f137c69d74d9eacd0488b16d46" ns3:_="" ns4:_="">
    <xsd:import namespace="2c022b92-18ce-4c36-9c5e-9abb5c8480ce"/>
    <xsd:import namespace="e037409f-3c7a-4125-89f7-c002ec07790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22b92-18ce-4c36-9c5e-9abb5c8480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37409f-3c7a-4125-89f7-c002ec07790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2E14F6-92B4-43A2-9D2C-FEEE614531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EFC5CD-0641-498F-8AE1-3FD20BC83CB2}">
  <ds:schemaRefs>
    <ds:schemaRef ds:uri="http://purl.org/dc/elements/1.1/"/>
    <ds:schemaRef ds:uri="http://schemas.microsoft.com/office/2006/metadata/properties"/>
    <ds:schemaRef ds:uri="e037409f-3c7a-4125-89f7-c002ec077902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2c022b92-18ce-4c36-9c5e-9abb5c8480ce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B22CEE8-89E1-4FD2-A5F1-A538B7CCF3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022b92-18ce-4c36-9c5e-9abb5c8480ce"/>
    <ds:schemaRef ds:uri="e037409f-3c7a-4125-89f7-c002ec0779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48206</TotalTime>
  <Words>60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FoundrySterling-Book</vt:lpstr>
      <vt:lpstr>Wingdings</vt:lpstr>
      <vt:lpstr>2_Blank Presentation</vt:lpstr>
      <vt:lpstr>PowerPoint Presentation</vt:lpstr>
    </vt:vector>
  </TitlesOfParts>
  <Company>NMDS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MacCallum</dc:creator>
  <cp:lastModifiedBy>James McCullagh</cp:lastModifiedBy>
  <cp:revision>2220</cp:revision>
  <cp:lastPrinted>2022-12-06T17:10:42Z</cp:lastPrinted>
  <dcterms:created xsi:type="dcterms:W3CDTF">2008-04-19T14:31:56Z</dcterms:created>
  <dcterms:modified xsi:type="dcterms:W3CDTF">2022-12-06T17:15:14Z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0x01010097E1AED9FED32345BF9917C6834EDBD7</vt:lpwstr>
  </property>
</Properties>
</file>